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5B3A2F-9337-4264-823E-04CD207B37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E904DC-44FF-4DB7-A409-C62EEF8ED2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850EB0-0701-46F7-9740-96ACB63FF3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851542-3ECD-4A84-8391-8FB97E9DFDB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92E179-61FA-4D5A-921C-7C25FD6E41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6D59AF-CD0E-4333-AD76-829546586E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DF3448-96B2-4B52-81AA-EEC8744A83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AA0DF9-B03A-48B4-9D3F-65367E5972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54F245-34D9-4A7A-9BF9-75113E7371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36E9EF-5E8D-43F1-854A-D7B81AB64F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CEF74F-A6B9-4DB4-9DAF-C3BB7B494B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SG" sz="586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SG" sz="427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15DB6F-B971-4D76-9381-F1DCB9AFAC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SG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SG" sz="5860" spc="-1" strike="noStrike">
                <a:latin typeface="Arial"/>
              </a:rPr>
              <a:t>C</a:t>
            </a:r>
            <a:r>
              <a:rPr b="0" lang="en-SG" sz="5860" spc="-1" strike="noStrike">
                <a:latin typeface="Arial"/>
              </a:rPr>
              <a:t>li</a:t>
            </a:r>
            <a:r>
              <a:rPr b="0" lang="en-SG" sz="5860" spc="-1" strike="noStrike">
                <a:latin typeface="Arial"/>
              </a:rPr>
              <a:t>c</a:t>
            </a:r>
            <a:r>
              <a:rPr b="0" lang="en-SG" sz="5860" spc="-1" strike="noStrike">
                <a:latin typeface="Arial"/>
              </a:rPr>
              <a:t>k </a:t>
            </a:r>
            <a:r>
              <a:rPr b="0" lang="en-SG" sz="5860" spc="-1" strike="noStrike">
                <a:latin typeface="Arial"/>
              </a:rPr>
              <a:t>t</a:t>
            </a:r>
            <a:r>
              <a:rPr b="0" lang="en-SG" sz="5860" spc="-1" strike="noStrike">
                <a:latin typeface="Arial"/>
              </a:rPr>
              <a:t>o </a:t>
            </a:r>
            <a:r>
              <a:rPr b="0" lang="en-SG" sz="5860" spc="-1" strike="noStrike">
                <a:latin typeface="Arial"/>
              </a:rPr>
              <a:t>e</a:t>
            </a:r>
            <a:r>
              <a:rPr b="0" lang="en-SG" sz="5860" spc="-1" strike="noStrike">
                <a:latin typeface="Arial"/>
              </a:rPr>
              <a:t>d</a:t>
            </a:r>
            <a:r>
              <a:rPr b="0" lang="en-SG" sz="5860" spc="-1" strike="noStrike">
                <a:latin typeface="Arial"/>
              </a:rPr>
              <a:t>it </a:t>
            </a:r>
            <a:r>
              <a:rPr b="0" lang="en-SG" sz="5860" spc="-1" strike="noStrike">
                <a:latin typeface="Arial"/>
              </a:rPr>
              <a:t>t</a:t>
            </a:r>
            <a:r>
              <a:rPr b="0" lang="en-SG" sz="5860" spc="-1" strike="noStrike">
                <a:latin typeface="Arial"/>
              </a:rPr>
              <a:t>h</a:t>
            </a:r>
            <a:r>
              <a:rPr b="0" lang="en-SG" sz="5860" spc="-1" strike="noStrike">
                <a:latin typeface="Arial"/>
              </a:rPr>
              <a:t>e </a:t>
            </a:r>
            <a:r>
              <a:rPr b="0" lang="en-SG" sz="5860" spc="-1" strike="noStrike">
                <a:latin typeface="Arial"/>
              </a:rPr>
              <a:t>ti</a:t>
            </a:r>
            <a:r>
              <a:rPr b="0" lang="en-SG" sz="5860" spc="-1" strike="noStrike">
                <a:latin typeface="Arial"/>
              </a:rPr>
              <a:t>tl</a:t>
            </a:r>
            <a:r>
              <a:rPr b="0" lang="en-SG" sz="5860" spc="-1" strike="noStrike">
                <a:latin typeface="Arial"/>
              </a:rPr>
              <a:t>e </a:t>
            </a:r>
            <a:r>
              <a:rPr b="0" lang="en-SG" sz="5860" spc="-1" strike="noStrike">
                <a:latin typeface="Arial"/>
              </a:rPr>
              <a:t>t</a:t>
            </a:r>
            <a:r>
              <a:rPr b="0" lang="en-SG" sz="5860" spc="-1" strike="noStrike">
                <a:latin typeface="Arial"/>
              </a:rPr>
              <a:t>e</a:t>
            </a:r>
            <a:r>
              <a:rPr b="0" lang="en-SG" sz="5860" spc="-1" strike="noStrike">
                <a:latin typeface="Arial"/>
              </a:rPr>
              <a:t>x</a:t>
            </a:r>
            <a:r>
              <a:rPr b="0" lang="en-SG" sz="5860" spc="-1" strike="noStrike">
                <a:latin typeface="Arial"/>
              </a:rPr>
              <a:t>t </a:t>
            </a:r>
            <a:r>
              <a:rPr b="0" lang="en-SG" sz="5860" spc="-1" strike="noStrike">
                <a:latin typeface="Arial"/>
              </a:rPr>
              <a:t>f</a:t>
            </a:r>
            <a:r>
              <a:rPr b="0" lang="en-SG" sz="5860" spc="-1" strike="noStrike">
                <a:latin typeface="Arial"/>
              </a:rPr>
              <a:t>o</a:t>
            </a:r>
            <a:r>
              <a:rPr b="0" lang="en-SG" sz="5860" spc="-1" strike="noStrike">
                <a:latin typeface="Arial"/>
              </a:rPr>
              <a:t>r</a:t>
            </a:r>
            <a:r>
              <a:rPr b="0" lang="en-SG" sz="5860" spc="-1" strike="noStrike">
                <a:latin typeface="Arial"/>
              </a:rPr>
              <a:t>m</a:t>
            </a:r>
            <a:r>
              <a:rPr b="0" lang="en-SG" sz="5860" spc="-1" strike="noStrike">
                <a:latin typeface="Arial"/>
              </a:rPr>
              <a:t>a</a:t>
            </a:r>
            <a:r>
              <a:rPr b="0" lang="en-SG" sz="5860" spc="-1" strike="noStrike">
                <a:latin typeface="Arial"/>
              </a:rPr>
              <a:t>t</a:t>
            </a:r>
            <a:endParaRPr b="0" lang="en-SG" sz="586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4270" spc="-1" strike="noStrike">
                <a:latin typeface="Arial"/>
              </a:rPr>
              <a:t>Click to edit the outline text format</a:t>
            </a:r>
            <a:endParaRPr b="0" lang="en-SG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G" sz="3730" spc="-1" strike="noStrike">
                <a:latin typeface="Arial"/>
              </a:rPr>
              <a:t>Second Outline Level</a:t>
            </a:r>
            <a:endParaRPr b="0" lang="en-SG" sz="3730" spc="-1" strike="noStrike"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3200" spc="-1" strike="noStrike">
                <a:latin typeface="Arial"/>
              </a:rPr>
              <a:t>Third Outline Level</a:t>
            </a:r>
            <a:endParaRPr b="0" lang="en-SG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G" sz="2670" spc="-1" strike="noStrike">
                <a:latin typeface="Arial"/>
              </a:rPr>
              <a:t>Fourth Outline Level</a:t>
            </a:r>
            <a:endParaRPr b="0" lang="en-SG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2670" spc="-1" strike="noStrike">
                <a:latin typeface="Arial"/>
              </a:rPr>
              <a:t>Fifth Outline Level</a:t>
            </a:r>
            <a:endParaRPr b="0" lang="en-SG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2670" spc="-1" strike="noStrike">
                <a:latin typeface="Arial"/>
              </a:rPr>
              <a:t>Sixth Outline Level</a:t>
            </a:r>
            <a:endParaRPr b="0" lang="en-SG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2670" spc="-1" strike="noStrike">
                <a:latin typeface="Arial"/>
              </a:rPr>
              <a:t>Seventh Outline Level</a:t>
            </a:r>
            <a:endParaRPr b="0" lang="en-SG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SG" sz="1400" spc="-1" strike="noStrike">
                <a:latin typeface="Times New Roman"/>
              </a:defRPr>
            </a:lvl1pPr>
          </a:lstStyle>
          <a:p>
            <a:r>
              <a:rPr b="0" lang="en-SG" sz="1400" spc="-1" strike="noStrike">
                <a:latin typeface="Times New Roman"/>
              </a:rPr>
              <a:t>&lt;date/time&gt;</a:t>
            </a:r>
            <a:endParaRPr b="0" lang="en-SG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SG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SG" sz="1400" spc="-1" strike="noStrike">
                <a:latin typeface="Times New Roman"/>
              </a:rPr>
              <a:t>&lt;footer&gt;</a:t>
            </a:r>
            <a:endParaRPr b="0" lang="en-SG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SG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DF56570-8ED4-4923-A940-529A4A4AE8A1}" type="slidenum">
              <a:rPr b="0" lang="en-SG" sz="1400" spc="-1" strike="noStrike">
                <a:latin typeface="Times New Roman"/>
              </a:rPr>
              <a:t>&lt;number&gt;</a:t>
            </a:fld>
            <a:endParaRPr b="0" lang="en-SG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SG" sz="5860" spc="-1" strike="noStrike">
                <a:latin typeface="Arial"/>
              </a:rPr>
              <a:t>Mission Planner</a:t>
            </a:r>
            <a:endParaRPr b="0" lang="en-SG" sz="586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8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4270" spc="-1" strike="noStrike">
                <a:latin typeface="Arial"/>
              </a:rPr>
              <a:t>Use slide 2 for planning, make a copy of the slide for each run</a:t>
            </a:r>
            <a:endParaRPr b="0" lang="en-SG" sz="427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4270" spc="-1" strike="noStrike">
                <a:latin typeface="Arial"/>
              </a:rPr>
              <a:t>Slide 3 onwards are example plans</a:t>
            </a:r>
            <a:endParaRPr b="0" lang="en-SG" sz="427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G" sz="3730" spc="-1" strike="noStrike">
                <a:latin typeface="Arial"/>
              </a:rPr>
              <a:t>Read them to have an idea of how to plan</a:t>
            </a:r>
            <a:endParaRPr b="0" lang="en-SG" sz="373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G" sz="3730" spc="-1" strike="noStrike">
                <a:latin typeface="Arial"/>
              </a:rPr>
              <a:t>Don’t copy them; they are not good plans</a:t>
            </a:r>
            <a:endParaRPr b="0" lang="en-SG" sz="373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G" sz="4270" spc="-1" strike="noStrike">
                <a:latin typeface="Arial"/>
              </a:rPr>
              <a:t>The images for the energy units, fuel truck, etc are moveable, use them to keep track of their location</a:t>
            </a:r>
            <a:endParaRPr b="0" lang="en-SG" sz="427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1" descr=""/>
          <p:cNvPicPr/>
          <p:nvPr/>
        </p:nvPicPr>
        <p:blipFill>
          <a:blip r:embed="rId1"/>
          <a:stretch/>
        </p:blipFill>
        <p:spPr>
          <a:xfrm>
            <a:off x="457200" y="883080"/>
            <a:ext cx="9232560" cy="4469400"/>
          </a:xfrm>
          <a:prstGeom prst="rect">
            <a:avLst/>
          </a:prstGeom>
          <a:ln w="0">
            <a:noFill/>
          </a:ln>
        </p:spPr>
      </p:pic>
      <p:sp>
        <p:nvSpPr>
          <p:cNvPr id="44" name="Shape 19"/>
          <p:cNvSpPr/>
          <p:nvPr/>
        </p:nvSpPr>
        <p:spPr>
          <a:xfrm>
            <a:off x="2265120" y="806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45" name="Shape 20"/>
          <p:cNvSpPr/>
          <p:nvPr/>
        </p:nvSpPr>
        <p:spPr>
          <a:xfrm>
            <a:off x="4519800" y="2840040"/>
            <a:ext cx="895320" cy="5241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+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Innovation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46" name="Shape 21"/>
          <p:cNvSpPr/>
          <p:nvPr/>
        </p:nvSpPr>
        <p:spPr>
          <a:xfrm>
            <a:off x="6193800" y="3020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47" name="Shape 22"/>
          <p:cNvSpPr/>
          <p:nvPr/>
        </p:nvSpPr>
        <p:spPr>
          <a:xfrm>
            <a:off x="6447600" y="243324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48" name="Shape 23"/>
          <p:cNvSpPr/>
          <p:nvPr/>
        </p:nvSpPr>
        <p:spPr>
          <a:xfrm>
            <a:off x="8480520" y="203616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1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49" name=""/>
          <p:cNvSpPr txBox="1"/>
          <p:nvPr/>
        </p:nvSpPr>
        <p:spPr>
          <a:xfrm>
            <a:off x="685800" y="304560"/>
            <a:ext cx="8001000" cy="4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2400" spc="-1" strike="noStrike">
                <a:latin typeface="Arial"/>
              </a:rPr>
              <a:t>RUN: 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50" name="Shape 1"/>
          <p:cNvSpPr/>
          <p:nvPr/>
        </p:nvSpPr>
        <p:spPr>
          <a:xfrm>
            <a:off x="2510640" y="133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Shape 2"/>
          <p:cNvSpPr/>
          <p:nvPr/>
        </p:nvSpPr>
        <p:spPr>
          <a:xfrm>
            <a:off x="3193200" y="3346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Shape 3"/>
          <p:cNvSpPr/>
          <p:nvPr/>
        </p:nvSpPr>
        <p:spPr>
          <a:xfrm>
            <a:off x="8622720" y="1218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Shape 4"/>
          <p:cNvSpPr/>
          <p:nvPr/>
        </p:nvSpPr>
        <p:spPr>
          <a:xfrm>
            <a:off x="8733600" y="10918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Shape 5"/>
          <p:cNvSpPr/>
          <p:nvPr/>
        </p:nvSpPr>
        <p:spPr>
          <a:xfrm>
            <a:off x="8543160" y="106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Shape 6"/>
          <p:cNvSpPr/>
          <p:nvPr/>
        </p:nvSpPr>
        <p:spPr>
          <a:xfrm>
            <a:off x="8654400" y="22748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Shape 7"/>
          <p:cNvSpPr/>
          <p:nvPr/>
        </p:nvSpPr>
        <p:spPr>
          <a:xfrm>
            <a:off x="5201280" y="50612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Shape 8"/>
          <p:cNvSpPr/>
          <p:nvPr/>
        </p:nvSpPr>
        <p:spPr>
          <a:xfrm>
            <a:off x="4828320" y="50770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Shape 9"/>
          <p:cNvSpPr/>
          <p:nvPr/>
        </p:nvSpPr>
        <p:spPr>
          <a:xfrm>
            <a:off x="5011200" y="4917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Shape 10"/>
          <p:cNvSpPr/>
          <p:nvPr/>
        </p:nvSpPr>
        <p:spPr>
          <a:xfrm>
            <a:off x="4328640" y="11001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Shape 11"/>
          <p:cNvSpPr/>
          <p:nvPr/>
        </p:nvSpPr>
        <p:spPr>
          <a:xfrm>
            <a:off x="3232800" y="1060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Shape 12"/>
          <p:cNvSpPr/>
          <p:nvPr/>
        </p:nvSpPr>
        <p:spPr>
          <a:xfrm>
            <a:off x="3034440" y="10760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Shape 13"/>
          <p:cNvSpPr/>
          <p:nvPr/>
        </p:nvSpPr>
        <p:spPr>
          <a:xfrm>
            <a:off x="1161360" y="231444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Shape 14"/>
          <p:cNvSpPr/>
          <p:nvPr/>
        </p:nvSpPr>
        <p:spPr>
          <a:xfrm>
            <a:off x="4312800" y="237024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Shape 15"/>
          <p:cNvSpPr/>
          <p:nvPr/>
        </p:nvSpPr>
        <p:spPr>
          <a:xfrm>
            <a:off x="2979360" y="356076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Shape 16"/>
          <p:cNvSpPr/>
          <p:nvPr/>
        </p:nvSpPr>
        <p:spPr>
          <a:xfrm>
            <a:off x="4106520" y="256068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Shape 17"/>
          <p:cNvSpPr/>
          <p:nvPr/>
        </p:nvSpPr>
        <p:spPr>
          <a:xfrm>
            <a:off x="6750000" y="2759040"/>
            <a:ext cx="150840" cy="150840"/>
          </a:xfrm>
          <a:prstGeom prst="ellipse">
            <a:avLst/>
          </a:pr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Shape 18"/>
          <p:cNvSpPr/>
          <p:nvPr/>
        </p:nvSpPr>
        <p:spPr>
          <a:xfrm>
            <a:off x="653400" y="4536720"/>
            <a:ext cx="198360" cy="206640"/>
          </a:xfrm>
          <a:custGeom>
            <a:avLst/>
            <a:gdLst/>
            <a:ahLst/>
            <a:rect l="l" t="t" r="r" b="b"/>
            <a:pathLst>
              <a:path w="21600" h="22500">
                <a:moveTo>
                  <a:pt x="3600" y="0"/>
                </a:moveTo>
                <a:arcTo wR="3600" hR="3600" stAng="16200000" swAng="-5400000"/>
                <a:lnTo>
                  <a:pt x="0" y="18900"/>
                </a:lnTo>
                <a:arcTo wR="3600" hR="2700" stAng="10800000" swAng="-5400000"/>
                <a:lnTo>
                  <a:pt x="18000" y="21600"/>
                </a:lnTo>
                <a:arcTo wR="3600" hR="27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3816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Shape 24"/>
          <p:cNvSpPr/>
          <p:nvPr/>
        </p:nvSpPr>
        <p:spPr>
          <a:xfrm>
            <a:off x="9337680" y="412416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"/>
          <p:cNvSpPr txBox="1"/>
          <p:nvPr/>
        </p:nvSpPr>
        <p:spPr>
          <a:xfrm>
            <a:off x="457200" y="5486400"/>
            <a:ext cx="9144000" cy="213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1800" spc="-1" strike="noStrike">
                <a:latin typeface="Arial"/>
              </a:rPr>
              <a:t>Notes:</a:t>
            </a:r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 2" descr=""/>
          <p:cNvPicPr/>
          <p:nvPr/>
        </p:nvPicPr>
        <p:blipFill>
          <a:blip r:embed="rId1"/>
          <a:stretch/>
        </p:blipFill>
        <p:spPr>
          <a:xfrm>
            <a:off x="457200" y="883080"/>
            <a:ext cx="9232560" cy="4469400"/>
          </a:xfrm>
          <a:prstGeom prst="rect">
            <a:avLst/>
          </a:prstGeom>
          <a:ln w="0">
            <a:noFill/>
          </a:ln>
        </p:spPr>
      </p:pic>
      <p:sp>
        <p:nvSpPr>
          <p:cNvPr id="71" name="Shape 43"/>
          <p:cNvSpPr/>
          <p:nvPr/>
        </p:nvSpPr>
        <p:spPr>
          <a:xfrm>
            <a:off x="2265120" y="806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72" name="Shape 44"/>
          <p:cNvSpPr/>
          <p:nvPr/>
        </p:nvSpPr>
        <p:spPr>
          <a:xfrm>
            <a:off x="4519800" y="2840040"/>
            <a:ext cx="895320" cy="5241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+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Innovation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73" name="Shape 45"/>
          <p:cNvSpPr/>
          <p:nvPr/>
        </p:nvSpPr>
        <p:spPr>
          <a:xfrm>
            <a:off x="6193800" y="3020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74" name="Shape 46"/>
          <p:cNvSpPr/>
          <p:nvPr/>
        </p:nvSpPr>
        <p:spPr>
          <a:xfrm>
            <a:off x="6447600" y="243324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75" name="Shape 47"/>
          <p:cNvSpPr/>
          <p:nvPr/>
        </p:nvSpPr>
        <p:spPr>
          <a:xfrm>
            <a:off x="8480520" y="203616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1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685800" y="304560"/>
            <a:ext cx="8001000" cy="4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2400" spc="-1" strike="noStrike">
                <a:latin typeface="Arial"/>
              </a:rPr>
              <a:t>RUN: Example run 1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77" name="Shape 25"/>
          <p:cNvSpPr/>
          <p:nvPr/>
        </p:nvSpPr>
        <p:spPr>
          <a:xfrm>
            <a:off x="2510640" y="133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Shape 26"/>
          <p:cNvSpPr/>
          <p:nvPr/>
        </p:nvSpPr>
        <p:spPr>
          <a:xfrm>
            <a:off x="3193200" y="3346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Shape 27"/>
          <p:cNvSpPr/>
          <p:nvPr/>
        </p:nvSpPr>
        <p:spPr>
          <a:xfrm>
            <a:off x="8622720" y="1218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Shape 28"/>
          <p:cNvSpPr/>
          <p:nvPr/>
        </p:nvSpPr>
        <p:spPr>
          <a:xfrm>
            <a:off x="8733600" y="10918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29"/>
          <p:cNvSpPr/>
          <p:nvPr/>
        </p:nvSpPr>
        <p:spPr>
          <a:xfrm>
            <a:off x="8543160" y="106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Shape 30"/>
          <p:cNvSpPr/>
          <p:nvPr/>
        </p:nvSpPr>
        <p:spPr>
          <a:xfrm>
            <a:off x="8654400" y="22748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Shape 31"/>
          <p:cNvSpPr/>
          <p:nvPr/>
        </p:nvSpPr>
        <p:spPr>
          <a:xfrm>
            <a:off x="5201280" y="50612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Shape 32"/>
          <p:cNvSpPr/>
          <p:nvPr/>
        </p:nvSpPr>
        <p:spPr>
          <a:xfrm>
            <a:off x="4828320" y="50770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Shape 33"/>
          <p:cNvSpPr/>
          <p:nvPr/>
        </p:nvSpPr>
        <p:spPr>
          <a:xfrm>
            <a:off x="5011200" y="4917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Shape 34"/>
          <p:cNvSpPr/>
          <p:nvPr/>
        </p:nvSpPr>
        <p:spPr>
          <a:xfrm>
            <a:off x="4328640" y="11001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Shape 35"/>
          <p:cNvSpPr/>
          <p:nvPr/>
        </p:nvSpPr>
        <p:spPr>
          <a:xfrm>
            <a:off x="3232800" y="1060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Shape 36"/>
          <p:cNvSpPr/>
          <p:nvPr/>
        </p:nvSpPr>
        <p:spPr>
          <a:xfrm>
            <a:off x="3034440" y="10760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Shape 37"/>
          <p:cNvSpPr/>
          <p:nvPr/>
        </p:nvSpPr>
        <p:spPr>
          <a:xfrm>
            <a:off x="1161360" y="231444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Shape 38"/>
          <p:cNvSpPr/>
          <p:nvPr/>
        </p:nvSpPr>
        <p:spPr>
          <a:xfrm>
            <a:off x="4312800" y="237024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Shape 39"/>
          <p:cNvSpPr/>
          <p:nvPr/>
        </p:nvSpPr>
        <p:spPr>
          <a:xfrm>
            <a:off x="2979360" y="356076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Shape 40"/>
          <p:cNvSpPr/>
          <p:nvPr/>
        </p:nvSpPr>
        <p:spPr>
          <a:xfrm>
            <a:off x="4106520" y="256068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Shape 41"/>
          <p:cNvSpPr/>
          <p:nvPr/>
        </p:nvSpPr>
        <p:spPr>
          <a:xfrm>
            <a:off x="6750000" y="2759040"/>
            <a:ext cx="150840" cy="150840"/>
          </a:xfrm>
          <a:prstGeom prst="ellipse">
            <a:avLst/>
          </a:pr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Shape 42"/>
          <p:cNvSpPr/>
          <p:nvPr/>
        </p:nvSpPr>
        <p:spPr>
          <a:xfrm>
            <a:off x="653400" y="4536720"/>
            <a:ext cx="198360" cy="206640"/>
          </a:xfrm>
          <a:custGeom>
            <a:avLst/>
            <a:gdLst/>
            <a:ahLst/>
            <a:rect l="l" t="t" r="r" b="b"/>
            <a:pathLst>
              <a:path w="21600" h="22500">
                <a:moveTo>
                  <a:pt x="3600" y="0"/>
                </a:moveTo>
                <a:arcTo wR="3600" hR="3600" stAng="16200000" swAng="-5400000"/>
                <a:lnTo>
                  <a:pt x="0" y="18900"/>
                </a:lnTo>
                <a:arcTo wR="3600" hR="2700" stAng="10800000" swAng="-5400000"/>
                <a:lnTo>
                  <a:pt x="18000" y="21600"/>
                </a:lnTo>
                <a:arcTo wR="3600" hR="27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3816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Shape 48"/>
          <p:cNvSpPr/>
          <p:nvPr/>
        </p:nvSpPr>
        <p:spPr>
          <a:xfrm>
            <a:off x="9337680" y="412416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"/>
          <p:cNvSpPr txBox="1"/>
          <p:nvPr/>
        </p:nvSpPr>
        <p:spPr>
          <a:xfrm>
            <a:off x="457200" y="5486400"/>
            <a:ext cx="9144000" cy="290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1800" spc="-1" strike="noStrike">
                <a:latin typeface="Arial"/>
              </a:rPr>
              <a:t>Notes: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Move 3 blocks from solar farm (M04) to hydrogen plant (M13)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Flip the smart grid (M05)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Retrieve one energy unit from energy storage (M03) and bring home</a:t>
            </a:r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1828800" y="1371600"/>
            <a:ext cx="1371600" cy="32004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"/>
          <p:cNvSpPr/>
          <p:nvPr/>
        </p:nvSpPr>
        <p:spPr>
          <a:xfrm>
            <a:off x="4343400" y="1371600"/>
            <a:ext cx="685800" cy="13716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"/>
          <p:cNvSpPr/>
          <p:nvPr/>
        </p:nvSpPr>
        <p:spPr>
          <a:xfrm>
            <a:off x="3200400" y="1371600"/>
            <a:ext cx="1143000" cy="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"/>
          <p:cNvSpPr/>
          <p:nvPr/>
        </p:nvSpPr>
        <p:spPr>
          <a:xfrm flipV="1">
            <a:off x="5029200" y="1600200"/>
            <a:ext cx="0" cy="11430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"/>
          <p:cNvSpPr/>
          <p:nvPr/>
        </p:nvSpPr>
        <p:spPr>
          <a:xfrm flipH="1" flipV="1">
            <a:off x="2665440" y="1489320"/>
            <a:ext cx="2363760" cy="11088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 flipH="1">
            <a:off x="2057400" y="1600200"/>
            <a:ext cx="457200" cy="34290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3" descr=""/>
          <p:cNvPicPr/>
          <p:nvPr/>
        </p:nvPicPr>
        <p:blipFill>
          <a:blip r:embed="rId1"/>
          <a:stretch/>
        </p:blipFill>
        <p:spPr>
          <a:xfrm>
            <a:off x="457200" y="883080"/>
            <a:ext cx="9232560" cy="4469400"/>
          </a:xfrm>
          <a:prstGeom prst="rect">
            <a:avLst/>
          </a:prstGeom>
          <a:ln w="0">
            <a:noFill/>
          </a:ln>
        </p:spPr>
      </p:pic>
      <p:sp>
        <p:nvSpPr>
          <p:cNvPr id="104" name="Shape 67"/>
          <p:cNvSpPr/>
          <p:nvPr/>
        </p:nvSpPr>
        <p:spPr>
          <a:xfrm>
            <a:off x="2265120" y="806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05" name="Shape 68"/>
          <p:cNvSpPr/>
          <p:nvPr/>
        </p:nvSpPr>
        <p:spPr>
          <a:xfrm>
            <a:off x="4519800" y="2840040"/>
            <a:ext cx="895320" cy="5241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+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Innovation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06" name="Shape 69"/>
          <p:cNvSpPr/>
          <p:nvPr/>
        </p:nvSpPr>
        <p:spPr>
          <a:xfrm>
            <a:off x="6193800" y="3020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07" name="Shape 70"/>
          <p:cNvSpPr/>
          <p:nvPr/>
        </p:nvSpPr>
        <p:spPr>
          <a:xfrm>
            <a:off x="6447600" y="243324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08" name="Shape 71"/>
          <p:cNvSpPr/>
          <p:nvPr/>
        </p:nvSpPr>
        <p:spPr>
          <a:xfrm>
            <a:off x="8480520" y="203616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1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685800" y="304560"/>
            <a:ext cx="8001000" cy="4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2400" spc="-1" strike="noStrike">
                <a:latin typeface="Arial"/>
              </a:rPr>
              <a:t>RUN: Example run 2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110" name="Shape 49"/>
          <p:cNvSpPr/>
          <p:nvPr/>
        </p:nvSpPr>
        <p:spPr>
          <a:xfrm>
            <a:off x="1600200" y="46497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Shape 50"/>
          <p:cNvSpPr/>
          <p:nvPr/>
        </p:nvSpPr>
        <p:spPr>
          <a:xfrm>
            <a:off x="3193200" y="3346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Shape 51"/>
          <p:cNvSpPr/>
          <p:nvPr/>
        </p:nvSpPr>
        <p:spPr>
          <a:xfrm>
            <a:off x="8622720" y="1218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Shape 52"/>
          <p:cNvSpPr/>
          <p:nvPr/>
        </p:nvSpPr>
        <p:spPr>
          <a:xfrm>
            <a:off x="8733600" y="10918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Shape 53"/>
          <p:cNvSpPr/>
          <p:nvPr/>
        </p:nvSpPr>
        <p:spPr>
          <a:xfrm>
            <a:off x="8543160" y="106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Shape 54"/>
          <p:cNvSpPr/>
          <p:nvPr/>
        </p:nvSpPr>
        <p:spPr>
          <a:xfrm>
            <a:off x="8654400" y="22748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Shape 55"/>
          <p:cNvSpPr/>
          <p:nvPr/>
        </p:nvSpPr>
        <p:spPr>
          <a:xfrm>
            <a:off x="5201280" y="50612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Shape 56"/>
          <p:cNvSpPr/>
          <p:nvPr/>
        </p:nvSpPr>
        <p:spPr>
          <a:xfrm>
            <a:off x="4828320" y="50770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Shape 57"/>
          <p:cNvSpPr/>
          <p:nvPr/>
        </p:nvSpPr>
        <p:spPr>
          <a:xfrm>
            <a:off x="5011200" y="4917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Shape 58"/>
          <p:cNvSpPr/>
          <p:nvPr/>
        </p:nvSpPr>
        <p:spPr>
          <a:xfrm>
            <a:off x="5106960" y="297180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Shape 59"/>
          <p:cNvSpPr/>
          <p:nvPr/>
        </p:nvSpPr>
        <p:spPr>
          <a:xfrm>
            <a:off x="4878360" y="30495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60"/>
          <p:cNvSpPr/>
          <p:nvPr/>
        </p:nvSpPr>
        <p:spPr>
          <a:xfrm>
            <a:off x="4649760" y="297180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Shape 61"/>
          <p:cNvSpPr/>
          <p:nvPr/>
        </p:nvSpPr>
        <p:spPr>
          <a:xfrm>
            <a:off x="1161360" y="231444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Shape 62"/>
          <p:cNvSpPr/>
          <p:nvPr/>
        </p:nvSpPr>
        <p:spPr>
          <a:xfrm>
            <a:off x="4312800" y="237024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Shape 63"/>
          <p:cNvSpPr/>
          <p:nvPr/>
        </p:nvSpPr>
        <p:spPr>
          <a:xfrm>
            <a:off x="2979360" y="356076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Shape 64"/>
          <p:cNvSpPr/>
          <p:nvPr/>
        </p:nvSpPr>
        <p:spPr>
          <a:xfrm>
            <a:off x="4106520" y="256068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Shape 65"/>
          <p:cNvSpPr/>
          <p:nvPr/>
        </p:nvSpPr>
        <p:spPr>
          <a:xfrm>
            <a:off x="6750000" y="2759040"/>
            <a:ext cx="150840" cy="150840"/>
          </a:xfrm>
          <a:prstGeom prst="ellipse">
            <a:avLst/>
          </a:pr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Shape 66"/>
          <p:cNvSpPr/>
          <p:nvPr/>
        </p:nvSpPr>
        <p:spPr>
          <a:xfrm>
            <a:off x="653400" y="4536720"/>
            <a:ext cx="198360" cy="206640"/>
          </a:xfrm>
          <a:custGeom>
            <a:avLst/>
            <a:gdLst/>
            <a:ahLst/>
            <a:rect l="l" t="t" r="r" b="b"/>
            <a:pathLst>
              <a:path w="21600" h="22500">
                <a:moveTo>
                  <a:pt x="3600" y="0"/>
                </a:moveTo>
                <a:arcTo wR="3600" hR="3600" stAng="16200000" swAng="-5400000"/>
                <a:lnTo>
                  <a:pt x="0" y="18900"/>
                </a:lnTo>
                <a:arcTo wR="3600" hR="2700" stAng="10800000" swAng="-5400000"/>
                <a:lnTo>
                  <a:pt x="18000" y="21600"/>
                </a:lnTo>
                <a:arcTo wR="3600" hR="27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3816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Shape 72"/>
          <p:cNvSpPr/>
          <p:nvPr/>
        </p:nvSpPr>
        <p:spPr>
          <a:xfrm>
            <a:off x="9337680" y="412416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 txBox="1"/>
          <p:nvPr/>
        </p:nvSpPr>
        <p:spPr>
          <a:xfrm>
            <a:off x="457200" y="5486400"/>
            <a:ext cx="9144000" cy="341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1800" spc="-1" strike="noStrike">
                <a:latin typeface="Arial"/>
              </a:rPr>
              <a:t>Notes: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&lt;Start with one energy unit in home and 3 in hydrogen&gt;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Put innovation project model (M01) into hydrogen plant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Retrieve one energy unit from power plant (M10), remaining 2 should roll into east and west</a:t>
            </a:r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 flipV="1">
            <a:off x="2286000" y="3364200"/>
            <a:ext cx="2743200" cy="16650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5029200" y="3429000"/>
            <a:ext cx="0" cy="11430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 flipH="1">
            <a:off x="2286000" y="4572000"/>
            <a:ext cx="2743200" cy="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4" descr=""/>
          <p:cNvPicPr/>
          <p:nvPr/>
        </p:nvPicPr>
        <p:blipFill>
          <a:blip r:embed="rId1"/>
          <a:stretch/>
        </p:blipFill>
        <p:spPr>
          <a:xfrm>
            <a:off x="457200" y="883080"/>
            <a:ext cx="9232560" cy="4469400"/>
          </a:xfrm>
          <a:prstGeom prst="rect">
            <a:avLst/>
          </a:prstGeom>
          <a:ln w="0">
            <a:noFill/>
          </a:ln>
        </p:spPr>
      </p:pic>
      <p:sp>
        <p:nvSpPr>
          <p:cNvPr id="134" name="Shape 73"/>
          <p:cNvSpPr/>
          <p:nvPr/>
        </p:nvSpPr>
        <p:spPr>
          <a:xfrm>
            <a:off x="2265120" y="806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35" name="Shape 74"/>
          <p:cNvSpPr/>
          <p:nvPr/>
        </p:nvSpPr>
        <p:spPr>
          <a:xfrm>
            <a:off x="4519800" y="2840040"/>
            <a:ext cx="895320" cy="5241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+</a:t>
            </a:r>
            <a:endParaRPr b="0" lang="en-SG" sz="1000" spc="-1" strike="noStrike">
              <a:latin typeface="Arial"/>
            </a:endParaRPr>
          </a:p>
          <a:p>
            <a:pPr algn="ctr">
              <a:buNone/>
            </a:pPr>
            <a:r>
              <a:rPr b="0" lang="en-SG" sz="1000" spc="-1" strike="noStrike">
                <a:latin typeface="Arial"/>
              </a:rPr>
              <a:t>Innovat</a:t>
            </a:r>
            <a:r>
              <a:rPr b="0" lang="en-SG" sz="1000" spc="-1" strike="noStrike">
                <a:latin typeface="Arial"/>
              </a:rPr>
              <a:t>ion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36" name="Shape 75"/>
          <p:cNvSpPr/>
          <p:nvPr/>
        </p:nvSpPr>
        <p:spPr>
          <a:xfrm>
            <a:off x="6193800" y="302040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37" name="Shape 76"/>
          <p:cNvSpPr/>
          <p:nvPr/>
        </p:nvSpPr>
        <p:spPr>
          <a:xfrm>
            <a:off x="6447600" y="243324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3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38" name="Shape 77"/>
          <p:cNvSpPr/>
          <p:nvPr/>
        </p:nvSpPr>
        <p:spPr>
          <a:xfrm>
            <a:off x="8480520" y="2036160"/>
            <a:ext cx="595440" cy="22248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SG" sz="1000" spc="-1" strike="noStrike">
                <a:latin typeface="Arial"/>
              </a:rPr>
              <a:t>Need 1</a:t>
            </a:r>
            <a:endParaRPr b="0" lang="en-SG" sz="1000" spc="-1" strike="noStrike"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685800" y="304560"/>
            <a:ext cx="8001000" cy="4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2400" spc="-1" strike="noStrike">
                <a:latin typeface="Arial"/>
              </a:rPr>
              <a:t>RUN: Example run 3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140" name="Shape 78"/>
          <p:cNvSpPr/>
          <p:nvPr/>
        </p:nvSpPr>
        <p:spPr>
          <a:xfrm>
            <a:off x="1600200" y="46497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Shape 79"/>
          <p:cNvSpPr/>
          <p:nvPr/>
        </p:nvSpPr>
        <p:spPr>
          <a:xfrm>
            <a:off x="3193200" y="3346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Shape 80"/>
          <p:cNvSpPr/>
          <p:nvPr/>
        </p:nvSpPr>
        <p:spPr>
          <a:xfrm>
            <a:off x="8622720" y="12189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Shape 81"/>
          <p:cNvSpPr/>
          <p:nvPr/>
        </p:nvSpPr>
        <p:spPr>
          <a:xfrm>
            <a:off x="8733600" y="10918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Shape 82"/>
          <p:cNvSpPr/>
          <p:nvPr/>
        </p:nvSpPr>
        <p:spPr>
          <a:xfrm>
            <a:off x="8543160" y="106848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Shape 83"/>
          <p:cNvSpPr/>
          <p:nvPr/>
        </p:nvSpPr>
        <p:spPr>
          <a:xfrm>
            <a:off x="8654400" y="227484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Shape 84"/>
          <p:cNvSpPr/>
          <p:nvPr/>
        </p:nvSpPr>
        <p:spPr>
          <a:xfrm>
            <a:off x="7772400" y="48783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Shape 85"/>
          <p:cNvSpPr/>
          <p:nvPr/>
        </p:nvSpPr>
        <p:spPr>
          <a:xfrm>
            <a:off x="1600200" y="48783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Shape 86"/>
          <p:cNvSpPr/>
          <p:nvPr/>
        </p:nvSpPr>
        <p:spPr>
          <a:xfrm>
            <a:off x="1449360" y="449892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Shape 87"/>
          <p:cNvSpPr/>
          <p:nvPr/>
        </p:nvSpPr>
        <p:spPr>
          <a:xfrm>
            <a:off x="5106960" y="297180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Shape 88"/>
          <p:cNvSpPr/>
          <p:nvPr/>
        </p:nvSpPr>
        <p:spPr>
          <a:xfrm>
            <a:off x="4878360" y="304956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Shape 89"/>
          <p:cNvSpPr/>
          <p:nvPr/>
        </p:nvSpPr>
        <p:spPr>
          <a:xfrm>
            <a:off x="4649760" y="2971800"/>
            <a:ext cx="150840" cy="15084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Shape 90"/>
          <p:cNvSpPr/>
          <p:nvPr/>
        </p:nvSpPr>
        <p:spPr>
          <a:xfrm>
            <a:off x="1161360" y="231444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00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Shape 91"/>
          <p:cNvSpPr/>
          <p:nvPr/>
        </p:nvSpPr>
        <p:spPr>
          <a:xfrm>
            <a:off x="4312800" y="237024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Shape 92"/>
          <p:cNvSpPr/>
          <p:nvPr/>
        </p:nvSpPr>
        <p:spPr>
          <a:xfrm>
            <a:off x="2979360" y="356076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Shape 93"/>
          <p:cNvSpPr/>
          <p:nvPr/>
        </p:nvSpPr>
        <p:spPr>
          <a:xfrm>
            <a:off x="4106520" y="2560680"/>
            <a:ext cx="150840" cy="150840"/>
          </a:xfrm>
          <a:prstGeom prst="ellipse">
            <a:avLst/>
          </a:prstGeom>
          <a:solidFill>
            <a:srgbClr val="007c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Shape 94"/>
          <p:cNvSpPr/>
          <p:nvPr/>
        </p:nvSpPr>
        <p:spPr>
          <a:xfrm>
            <a:off x="6750000" y="2759040"/>
            <a:ext cx="150840" cy="150840"/>
          </a:xfrm>
          <a:prstGeom prst="ellipse">
            <a:avLst/>
          </a:pr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Shape 95"/>
          <p:cNvSpPr/>
          <p:nvPr/>
        </p:nvSpPr>
        <p:spPr>
          <a:xfrm>
            <a:off x="5288040" y="3157560"/>
            <a:ext cx="198360" cy="206640"/>
          </a:xfrm>
          <a:custGeom>
            <a:avLst/>
            <a:gdLst/>
            <a:ahLst/>
            <a:rect l="l" t="t" r="r" b="b"/>
            <a:pathLst>
              <a:path w="21600" h="22500">
                <a:moveTo>
                  <a:pt x="3600" y="0"/>
                </a:moveTo>
                <a:arcTo wR="3600" hR="3600" stAng="16200000" swAng="-5400000"/>
                <a:lnTo>
                  <a:pt x="0" y="18900"/>
                </a:lnTo>
                <a:arcTo wR="3600" hR="2700" stAng="10800000" swAng="-5400000"/>
                <a:lnTo>
                  <a:pt x="18000" y="21600"/>
                </a:lnTo>
                <a:arcTo wR="3600" hR="27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3816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Shape 96"/>
          <p:cNvSpPr/>
          <p:nvPr/>
        </p:nvSpPr>
        <p:spPr>
          <a:xfrm>
            <a:off x="9337680" y="4124160"/>
            <a:ext cx="254160" cy="310320"/>
          </a:xfrm>
          <a:custGeom>
            <a:avLst/>
            <a:gdLst/>
            <a:ahLst/>
            <a:rect l="l" t="t" r="r" b="b"/>
            <a:pathLst>
              <a:path w="21600" h="26366">
                <a:moveTo>
                  <a:pt x="3600" y="0"/>
                </a:moveTo>
                <a:arcTo wR="3600" hR="3600" stAng="16200000" swAng="-5400000"/>
                <a:lnTo>
                  <a:pt x="0" y="22766"/>
                </a:lnTo>
                <a:arcTo wR="3600" hR="1166" stAng="10800000" swAng="5400000"/>
                <a:lnTo>
                  <a:pt x="18000" y="21600"/>
                </a:lnTo>
                <a:arcTo wR="3600" hR="1166" stAng="16200000" swAng="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1d41a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 txBox="1"/>
          <p:nvPr/>
        </p:nvSpPr>
        <p:spPr>
          <a:xfrm>
            <a:off x="457200" y="5486400"/>
            <a:ext cx="9144000" cy="290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SG" sz="1800" spc="-1" strike="noStrike">
                <a:latin typeface="Arial"/>
              </a:rPr>
              <a:t>Notes: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Bring 3 energy units to energy storage (M03)</a:t>
            </a:r>
            <a:endParaRPr b="0" lang="en-SG" sz="1800" spc="-1" strike="noStrike">
              <a:latin typeface="Arial"/>
            </a:endParaRPr>
          </a:p>
          <a:p>
            <a:r>
              <a:rPr b="0" lang="en-SG" sz="1800" spc="-1" strike="noStrike">
                <a:latin typeface="Arial"/>
              </a:rPr>
              <a:t>- Load fuel units into fuel truck (M02) and bring fuel truck into home</a:t>
            </a:r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  <a:p>
            <a:endParaRPr b="0" lang="en-SG" sz="1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 flipV="1">
            <a:off x="2286000" y="1468800"/>
            <a:ext cx="384480" cy="35604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2216520" y="2173680"/>
            <a:ext cx="0" cy="11430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 flipH="1">
            <a:off x="2225520" y="1477800"/>
            <a:ext cx="356040" cy="62316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 flipH="1" flipV="1">
            <a:off x="1450800" y="3000240"/>
            <a:ext cx="765720" cy="30708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/>
          <p:nvPr/>
        </p:nvSpPr>
        <p:spPr>
          <a:xfrm>
            <a:off x="1371600" y="2971800"/>
            <a:ext cx="0" cy="137160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LibreOffice/7.3.4.2$Linux_X86_64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2022-10-18T08:16:52Z</dcterms:created>
  <dc:creator/>
  <dc:description/>
  <dc:language>en-SG</dc:language>
  <cp:lastModifiedBy/>
  <dcterms:modified xsi:type="dcterms:W3CDTF">2022-10-18T08:42:02Z</dcterms:modified>
  <cp:revision>10</cp:revision>
  <dc:subject/>
  <dc:title/>
</cp:coreProperties>
</file>