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6" r:id="rId2"/>
    <p:sldId id="291" r:id="rId3"/>
    <p:sldId id="292" r:id="rId4"/>
    <p:sldId id="293" r:id="rId5"/>
    <p:sldId id="294" r:id="rId6"/>
    <p:sldId id="295" r:id="rId7"/>
    <p:sldId id="29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E67C8"/>
    <a:srgbClr val="020D14"/>
    <a:srgbClr val="222C3B"/>
    <a:srgbClr val="0F12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661" autoAdjust="0"/>
  </p:normalViewPr>
  <p:slideViewPr>
    <p:cSldViewPr snapToGrid="0">
      <p:cViewPr>
        <p:scale>
          <a:sx n="124" d="100"/>
          <a:sy n="124" d="100"/>
        </p:scale>
        <p:origin x="60" y="-9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A004-EB5D-42C0-9616-87C613E0552E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D974-32C6-4296-A265-4FAA8317550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31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D974-32C6-4296-A265-4FAA83175504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002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this section, you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introduce your team and each team member’s experience in robotics and in the NRC/</a:t>
            </a:r>
            <a:r>
              <a:rPr lang="en-US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RoboCup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competition.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1800"/>
              </a:spcAft>
            </a:pP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1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Please include your team photo here.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D974-32C6-4296-A265-4FAA83175504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683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this section, you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 provide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summary of your challenge (You can select one task from the simulator). It should include the following: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 category of CoSpace Coding Challenge you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participate in, 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Description of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task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 are working on.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List the methods or strategies used, 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Your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result, 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Your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conclusion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D974-32C6-4296-A265-4FAA83175504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891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the “How to” section, you will need to identify ONE concept/method/strategy that </a:t>
            </a:r>
            <a:r>
              <a:rPr lang="en-US" sz="10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 are most interested in. You will need to elaborate on this concept/method/strategy in detail (step-by-step).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other words, you should </a:t>
            </a: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help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other learners understand</a:t>
            </a: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your chosen 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concept </a:t>
            </a: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and share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/teach </a:t>
            </a: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other learners how to 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 your method to solve the problem</a:t>
            </a: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posed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Before you start working on this session, </a:t>
            </a: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 </a:t>
            </a: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 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need to choose ONE topic to work on</a:t>
            </a: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Give this session a proper name. For example: </a:t>
            </a: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ow to use an ultrasonic sensor for obstacle detection</a:t>
            </a: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How to use an IR sensor array for line tracking</a:t>
            </a: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How to detect and collect </a:t>
            </a:r>
            <a:r>
              <a:rPr lang="en-US" sz="1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colour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objects in CoSpace Rescue</a:t>
            </a: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And m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any more …</a:t>
            </a: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Please note that y</a:t>
            </a:r>
            <a:r>
              <a:rPr lang="en-US" sz="1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ou</a:t>
            </a: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cannot leave the session name as “How To” only</a:t>
            </a:r>
            <a:r>
              <a:rPr lang="en-SG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226695">
              <a:lnSpc>
                <a:spcPct val="107000"/>
              </a:lnSpc>
              <a:spcAft>
                <a:spcPts val="1800"/>
              </a:spcAft>
            </a:pP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1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 are highly encouraged to use the CoSpace simulator to explain your concept, method, or strategy.</a:t>
            </a:r>
            <a:endParaRPr lang="en-SG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D974-32C6-4296-A265-4FAA83175504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398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this section, you will need to use the task selected in page 2 (Executive summary) to present the robot run process. Please limit this to 2 minutes.</a:t>
            </a: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During the robot run, you will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commentator,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and your task is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explain what the robot is doing to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general audience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(now is your time to shine!)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You need to make effort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engage and </a:t>
            </a:r>
            <a:r>
              <a:rPr lang="en-SG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sure that the audience understands the robot run and the strategies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 have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used.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D974-32C6-4296-A265-4FAA8317550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772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Please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share with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us a story about how to use robot in real world in the following areas. How can you use the knowledge you have gained to help the robot do a better job?</a:t>
            </a: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Autonomous Driving Coding Challenge (Primary + Secondary): </a:t>
            </a:r>
            <a:r>
              <a:rPr lang="en-SG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Smart Transportation</a:t>
            </a:r>
            <a:b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Autonomous Driving Coding Challenge (Tertiary): Autonomous Delivery</a:t>
            </a: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Rescue Coding Challenge (Primary + Secondary): </a:t>
            </a:r>
            <a:r>
              <a:rPr lang="en-SG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Environmental Sustainability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1800"/>
              </a:spcAft>
            </a:pP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1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this section, you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are highly encouraged to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 video/story-telling/documentary to present instead of just </a:t>
            </a:r>
            <a:r>
              <a:rPr lang="en-SG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plain old 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PPT style.</a:t>
            </a:r>
            <a:endParaRPr lang="en-SG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D974-32C6-4296-A265-4FAA83175504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719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share your experiences in using AI tools in your project, such as </a:t>
            </a:r>
            <a:r>
              <a:rPr lang="en-US" dirty="0" err="1"/>
              <a:t>ChatGPT</a:t>
            </a:r>
            <a:r>
              <a:rPr lang="en-US" dirty="0"/>
              <a:t>, code generator, video generator, </a:t>
            </a:r>
            <a:r>
              <a:rPr lang="en-US" dirty="0" err="1"/>
              <a:t>etc</a:t>
            </a:r>
            <a:r>
              <a:rPr lang="en-US" dirty="0"/>
              <a:t> here.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6D974-32C6-4296-A265-4FAA83175504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426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36" y="2107097"/>
            <a:ext cx="10526713" cy="138963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587" y="3784600"/>
            <a:ext cx="6400800" cy="320228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  <p:pic>
        <p:nvPicPr>
          <p:cNvPr id="14" name="Picture 13" descr="A blue and pink light&#10;&#10;Description automatically generated" hidden="1">
            <a:extLst>
              <a:ext uri="{FF2B5EF4-FFF2-40B4-BE49-F238E27FC236}">
                <a16:creationId xmlns:a16="http://schemas.microsoft.com/office/drawing/2014/main" id="{A88F7D39-CA61-05E1-D299-B35628994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450" cy="6858001"/>
          </a:xfrm>
          <a:prstGeom prst="rect">
            <a:avLst/>
          </a:prstGeom>
        </p:spPr>
      </p:pic>
      <p:pic>
        <p:nvPicPr>
          <p:cNvPr id="8" name="Picture 7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BB267389-541D-33CD-E9D4-51F085732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2DA257-7C22-50D5-DCCE-4E4BD6AD54A9}"/>
              </a:ext>
            </a:extLst>
          </p:cNvPr>
          <p:cNvGrpSpPr/>
          <p:nvPr userDrawn="1"/>
        </p:nvGrpSpPr>
        <p:grpSpPr>
          <a:xfrm>
            <a:off x="2343692" y="462991"/>
            <a:ext cx="7504616" cy="850550"/>
            <a:chOff x="3378628" y="462991"/>
            <a:chExt cx="7504616" cy="850550"/>
          </a:xfrm>
        </p:grpSpPr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6788A52A-4136-FD17-36B9-CA9D5D49B8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378" y="462991"/>
              <a:ext cx="936866" cy="850550"/>
            </a:xfrm>
            <a:prstGeom prst="rect">
              <a:avLst/>
            </a:prstGeom>
          </p:spPr>
        </p:pic>
        <p:pic>
          <p:nvPicPr>
            <p:cNvPr id="34" name="Picture 33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04207D51-C79E-C761-98BF-CC1E2801D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628" y="483235"/>
              <a:ext cx="667138" cy="810062"/>
            </a:xfrm>
            <a:prstGeom prst="rect">
              <a:avLst/>
            </a:prstGeom>
          </p:spPr>
        </p:pic>
        <p:pic>
          <p:nvPicPr>
            <p:cNvPr id="9" name="Picture 8" descr="A red and white logo&#10;&#10;Description automatically generated">
              <a:extLst>
                <a:ext uri="{FF2B5EF4-FFF2-40B4-BE49-F238E27FC236}">
                  <a16:creationId xmlns:a16="http://schemas.microsoft.com/office/drawing/2014/main" id="{B1076D55-B9E8-D2CA-2F76-4CE4218DC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143" y="489828"/>
              <a:ext cx="2300400" cy="796876"/>
            </a:xfrm>
            <a:prstGeom prst="rect">
              <a:avLst/>
            </a:prstGeom>
          </p:spPr>
        </p:pic>
        <p:pic>
          <p:nvPicPr>
            <p:cNvPr id="19" name="Picture 18" descr="A logo for a company&#10;&#10;Description automatically generated">
              <a:extLst>
                <a:ext uri="{FF2B5EF4-FFF2-40B4-BE49-F238E27FC236}">
                  <a16:creationId xmlns:a16="http://schemas.microsoft.com/office/drawing/2014/main" id="{30FD8A20-FBB1-2760-83BE-D1E79E3C7C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4920" y="464649"/>
              <a:ext cx="1457081" cy="847235"/>
            </a:xfrm>
            <a:prstGeom prst="rect">
              <a:avLst/>
            </a:prstGeom>
          </p:spPr>
        </p:pic>
      </p:grpSp>
      <p:pic>
        <p:nvPicPr>
          <p:cNvPr id="13" name="Picture 12" descr="A blue sky with white lines&#10;&#10;Description automatically generated" hidden="1">
            <a:extLst>
              <a:ext uri="{FF2B5EF4-FFF2-40B4-BE49-F238E27FC236}">
                <a16:creationId xmlns:a16="http://schemas.microsoft.com/office/drawing/2014/main" id="{31998A17-5D4C-E725-BCB5-5287CF6B48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1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>
            <a:extLst>
              <a:ext uri="{FF2B5EF4-FFF2-40B4-BE49-F238E27FC236}">
                <a16:creationId xmlns:a16="http://schemas.microsoft.com/office/drawing/2014/main" id="{B4D0A25B-F706-41BF-9A85-0388FE70C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1" cap="all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701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619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>
            <a:extLst>
              <a:ext uri="{FF2B5EF4-FFF2-40B4-BE49-F238E27FC236}">
                <a16:creationId xmlns:a16="http://schemas.microsoft.com/office/drawing/2014/main" id="{6F2E7833-24EE-4190-8C86-4382E4261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418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estia-R1---OverlayContentHD.png">
            <a:extLst>
              <a:ext uri="{FF2B5EF4-FFF2-40B4-BE49-F238E27FC236}">
                <a16:creationId xmlns:a16="http://schemas.microsoft.com/office/drawing/2014/main" id="{2107D66A-EA03-4F7B-9F75-C96420BB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1" y="2219325"/>
            <a:ext cx="4937655" cy="3615267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733" y="2219326"/>
            <a:ext cx="4934479" cy="361526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617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EBCBD894-D2F3-4D36-8705-A5ACCBADE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05" y="2333625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6" y="2985029"/>
            <a:ext cx="4937655" cy="3030538"/>
          </a:xfrm>
        </p:spPr>
        <p:txBody>
          <a:bodyPr anchor="t"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1391" y="238125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4620" y="2976562"/>
            <a:ext cx="4929188" cy="3030538"/>
          </a:xfrm>
        </p:spPr>
        <p:txBody>
          <a:bodyPr anchor="t">
            <a:norm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789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 descr="Celestia-R1---OverlayContentHD.png">
            <a:extLst>
              <a:ext uri="{FF2B5EF4-FFF2-40B4-BE49-F238E27FC236}">
                <a16:creationId xmlns:a16="http://schemas.microsoft.com/office/drawing/2014/main" id="{F93ED29C-C013-49DC-A599-8C67CF6DC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  <p:pic>
        <p:nvPicPr>
          <p:cNvPr id="6" name="Picture 5" descr="Celestia-R1---OverlayContentHD.png">
            <a:extLst>
              <a:ext uri="{FF2B5EF4-FFF2-40B4-BE49-F238E27FC236}">
                <a16:creationId xmlns:a16="http://schemas.microsoft.com/office/drawing/2014/main" id="{FCDD0109-031B-4BD8-AD81-D052FEA73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5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lestia-R1---OverlayContentHD.png">
            <a:extLst>
              <a:ext uri="{FF2B5EF4-FFF2-40B4-BE49-F238E27FC236}">
                <a16:creationId xmlns:a16="http://schemas.microsoft.com/office/drawing/2014/main" id="{F8D3BC79-9336-4FAD-8605-584D144F3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37" y="1476375"/>
            <a:ext cx="3657600" cy="13716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33524"/>
            <a:ext cx="5943601" cy="4460875"/>
          </a:xfrm>
        </p:spPr>
        <p:txBody>
          <a:bodyPr anchor="t" anchorCtr="0">
            <a:normAutofit/>
          </a:bodyPr>
          <a:lstStyle>
            <a:lvl1pPr>
              <a:defRPr sz="26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6937" y="3000374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78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estia-R1---OverlayContentHD.png">
            <a:extLst>
              <a:ext uri="{FF2B5EF4-FFF2-40B4-BE49-F238E27FC236}">
                <a16:creationId xmlns:a16="http://schemas.microsoft.com/office/drawing/2014/main" id="{4F1246B0-8EE0-4F30-B786-8C900F550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9462" y="14097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B891-1FDC-4576-9244-F73A797D99E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582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55207B-22D6-4357-BF57-6AE373BD613B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4" name="Picture 23" hidden="1">
            <a:extLst>
              <a:ext uri="{FF2B5EF4-FFF2-40B4-BE49-F238E27FC236}">
                <a16:creationId xmlns:a16="http://schemas.microsoft.com/office/drawing/2014/main" id="{1FA9D80C-0A62-E8C5-09AD-C105A4B2EC2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855" cy="2727023"/>
          </a:xfrm>
          <a:prstGeom prst="rect">
            <a:avLst/>
          </a:prstGeom>
        </p:spPr>
      </p:pic>
      <p:pic>
        <p:nvPicPr>
          <p:cNvPr id="8" name="Picture 7" descr="A blue and pink light&#10;&#10;Description automatically generated" hidden="1">
            <a:extLst>
              <a:ext uri="{FF2B5EF4-FFF2-40B4-BE49-F238E27FC236}">
                <a16:creationId xmlns:a16="http://schemas.microsoft.com/office/drawing/2014/main" id="{42857A64-B115-B749-447B-D03892EE2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5"/>
          <a:stretch/>
        </p:blipFill>
        <p:spPr>
          <a:xfrm flipH="1" flipV="1">
            <a:off x="-1225" y="-1"/>
            <a:ext cx="12194450" cy="3733199"/>
          </a:xfrm>
          <a:prstGeom prst="rect">
            <a:avLst/>
          </a:prstGeom>
        </p:spPr>
      </p:pic>
      <p:pic>
        <p:nvPicPr>
          <p:cNvPr id="7" name="Picture 6" descr="A blue sky with white lines&#10;&#10;Description automatically generated" hidden="1">
            <a:extLst>
              <a:ext uri="{FF2B5EF4-FFF2-40B4-BE49-F238E27FC236}">
                <a16:creationId xmlns:a16="http://schemas.microsoft.com/office/drawing/2014/main" id="{B2711143-ABD3-70B1-DA27-D6D1522AB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4"/>
            <a:ext cx="12191998" cy="6858000"/>
          </a:xfrm>
          <a:prstGeom prst="rect">
            <a:avLst/>
          </a:prstGeom>
        </p:spPr>
      </p:pic>
      <p:pic>
        <p:nvPicPr>
          <p:cNvPr id="12" name="Picture 11" descr="A blue and purple background&#10;&#10;Description automatically generated">
            <a:extLst>
              <a:ext uri="{FF2B5EF4-FFF2-40B4-BE49-F238E27FC236}">
                <a16:creationId xmlns:a16="http://schemas.microsoft.com/office/drawing/2014/main" id="{0C4D8677-5B1D-2D50-3015-5E13F1370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1"/>
          <a:stretch/>
        </p:blipFill>
        <p:spPr>
          <a:xfrm>
            <a:off x="0" y="0"/>
            <a:ext cx="12192000" cy="397657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10CD247-C007-A775-6B43-D33E2F0FD9E1}"/>
              </a:ext>
            </a:extLst>
          </p:cNvPr>
          <p:cNvGrpSpPr/>
          <p:nvPr userDrawn="1"/>
        </p:nvGrpSpPr>
        <p:grpSpPr>
          <a:xfrm>
            <a:off x="-2433" y="770919"/>
            <a:ext cx="12207287" cy="6098305"/>
            <a:chOff x="-2433" y="770919"/>
            <a:chExt cx="12207287" cy="609830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149ECE-5C37-1FC6-F6C0-2BC9B071179F}"/>
                </a:ext>
              </a:extLst>
            </p:cNvPr>
            <p:cNvSpPr/>
            <p:nvPr userDrawn="1"/>
          </p:nvSpPr>
          <p:spPr>
            <a:xfrm flipH="1">
              <a:off x="-2433" y="2336841"/>
              <a:ext cx="1152699" cy="4521159"/>
            </a:xfrm>
            <a:custGeom>
              <a:avLst/>
              <a:gdLst>
                <a:gd name="connsiteX0" fmla="*/ 0 w 1142245"/>
                <a:gd name="connsiteY0" fmla="*/ 0 h 5096933"/>
                <a:gd name="connsiteX1" fmla="*/ 1142245 w 1142245"/>
                <a:gd name="connsiteY1" fmla="*/ 0 h 5096933"/>
                <a:gd name="connsiteX2" fmla="*/ 1142245 w 1142245"/>
                <a:gd name="connsiteY2" fmla="*/ 5096933 h 5096933"/>
                <a:gd name="connsiteX3" fmla="*/ 0 w 1142245"/>
                <a:gd name="connsiteY3" fmla="*/ 5096933 h 5096933"/>
                <a:gd name="connsiteX4" fmla="*/ 0 w 1142245"/>
                <a:gd name="connsiteY4" fmla="*/ 0 h 5096933"/>
                <a:gd name="connsiteX0" fmla="*/ 0 w 1142245"/>
                <a:gd name="connsiteY0" fmla="*/ 361 h 5097294"/>
                <a:gd name="connsiteX1" fmla="*/ 274806 w 1142245"/>
                <a:gd name="connsiteY1" fmla="*/ 0 h 5097294"/>
                <a:gd name="connsiteX2" fmla="*/ 1142245 w 1142245"/>
                <a:gd name="connsiteY2" fmla="*/ 361 h 5097294"/>
                <a:gd name="connsiteX3" fmla="*/ 1142245 w 1142245"/>
                <a:gd name="connsiteY3" fmla="*/ 5097294 h 5097294"/>
                <a:gd name="connsiteX4" fmla="*/ 0 w 1142245"/>
                <a:gd name="connsiteY4" fmla="*/ 5097294 h 5097294"/>
                <a:gd name="connsiteX5" fmla="*/ 0 w 1142245"/>
                <a:gd name="connsiteY5" fmla="*/ 361 h 5097294"/>
                <a:gd name="connsiteX0" fmla="*/ 0 w 1142245"/>
                <a:gd name="connsiteY0" fmla="*/ 2792 h 5099725"/>
                <a:gd name="connsiteX1" fmla="*/ 284534 w 1142245"/>
                <a:gd name="connsiteY1" fmla="*/ 0 h 5099725"/>
                <a:gd name="connsiteX2" fmla="*/ 1142245 w 1142245"/>
                <a:gd name="connsiteY2" fmla="*/ 2792 h 5099725"/>
                <a:gd name="connsiteX3" fmla="*/ 1142245 w 1142245"/>
                <a:gd name="connsiteY3" fmla="*/ 5099725 h 5099725"/>
                <a:gd name="connsiteX4" fmla="*/ 0 w 1142245"/>
                <a:gd name="connsiteY4" fmla="*/ 5099725 h 5099725"/>
                <a:gd name="connsiteX5" fmla="*/ 0 w 1142245"/>
                <a:gd name="connsiteY5" fmla="*/ 2792 h 5099725"/>
                <a:gd name="connsiteX0" fmla="*/ 0 w 1144677"/>
                <a:gd name="connsiteY0" fmla="*/ 579155 h 5099725"/>
                <a:gd name="connsiteX1" fmla="*/ 286966 w 1144677"/>
                <a:gd name="connsiteY1" fmla="*/ 0 h 5099725"/>
                <a:gd name="connsiteX2" fmla="*/ 1144677 w 1144677"/>
                <a:gd name="connsiteY2" fmla="*/ 2792 h 5099725"/>
                <a:gd name="connsiteX3" fmla="*/ 1144677 w 1144677"/>
                <a:gd name="connsiteY3" fmla="*/ 5099725 h 5099725"/>
                <a:gd name="connsiteX4" fmla="*/ 2432 w 1144677"/>
                <a:gd name="connsiteY4" fmla="*/ 5099725 h 5099725"/>
                <a:gd name="connsiteX5" fmla="*/ 0 w 1144677"/>
                <a:gd name="connsiteY5" fmla="*/ 579155 h 5099725"/>
                <a:gd name="connsiteX0" fmla="*/ 0 w 1144677"/>
                <a:gd name="connsiteY0" fmla="*/ 581586 h 5102156"/>
                <a:gd name="connsiteX1" fmla="*/ 296694 w 1144677"/>
                <a:gd name="connsiteY1" fmla="*/ 0 h 5102156"/>
                <a:gd name="connsiteX2" fmla="*/ 1144677 w 1144677"/>
                <a:gd name="connsiteY2" fmla="*/ 5223 h 5102156"/>
                <a:gd name="connsiteX3" fmla="*/ 1144677 w 1144677"/>
                <a:gd name="connsiteY3" fmla="*/ 5102156 h 5102156"/>
                <a:gd name="connsiteX4" fmla="*/ 2432 w 1144677"/>
                <a:gd name="connsiteY4" fmla="*/ 5102156 h 5102156"/>
                <a:gd name="connsiteX5" fmla="*/ 0 w 1144677"/>
                <a:gd name="connsiteY5" fmla="*/ 581586 h 5102156"/>
                <a:gd name="connsiteX0" fmla="*/ 0 w 1144677"/>
                <a:gd name="connsiteY0" fmla="*/ 578912 h 5099482"/>
                <a:gd name="connsiteX1" fmla="*/ 871536 w 1144677"/>
                <a:gd name="connsiteY1" fmla="*/ 0 h 5099482"/>
                <a:gd name="connsiteX2" fmla="*/ 1144677 w 1144677"/>
                <a:gd name="connsiteY2" fmla="*/ 2549 h 5099482"/>
                <a:gd name="connsiteX3" fmla="*/ 1144677 w 1144677"/>
                <a:gd name="connsiteY3" fmla="*/ 5099482 h 5099482"/>
                <a:gd name="connsiteX4" fmla="*/ 2432 w 1144677"/>
                <a:gd name="connsiteY4" fmla="*/ 5099482 h 5099482"/>
                <a:gd name="connsiteX5" fmla="*/ 0 w 1144677"/>
                <a:gd name="connsiteY5" fmla="*/ 578912 h 5099482"/>
                <a:gd name="connsiteX0" fmla="*/ 0 w 1144677"/>
                <a:gd name="connsiteY0" fmla="*/ 578912 h 5099482"/>
                <a:gd name="connsiteX1" fmla="*/ 871536 w 1144677"/>
                <a:gd name="connsiteY1" fmla="*/ 0 h 5099482"/>
                <a:gd name="connsiteX2" fmla="*/ 1144677 w 1144677"/>
                <a:gd name="connsiteY2" fmla="*/ 2549 h 5099482"/>
                <a:gd name="connsiteX3" fmla="*/ 1144677 w 1144677"/>
                <a:gd name="connsiteY3" fmla="*/ 5099482 h 5099482"/>
                <a:gd name="connsiteX4" fmla="*/ 2432 w 1144677"/>
                <a:gd name="connsiteY4" fmla="*/ 5099482 h 5099482"/>
                <a:gd name="connsiteX5" fmla="*/ 0 w 1144677"/>
                <a:gd name="connsiteY5" fmla="*/ 578912 h 5099482"/>
                <a:gd name="connsiteX0" fmla="*/ 0 w 1144677"/>
                <a:gd name="connsiteY0" fmla="*/ 576363 h 5096933"/>
                <a:gd name="connsiteX1" fmla="*/ 1144677 w 1144677"/>
                <a:gd name="connsiteY1" fmla="*/ 0 h 5096933"/>
                <a:gd name="connsiteX2" fmla="*/ 1144677 w 1144677"/>
                <a:gd name="connsiteY2" fmla="*/ 5096933 h 5096933"/>
                <a:gd name="connsiteX3" fmla="*/ 2432 w 1144677"/>
                <a:gd name="connsiteY3" fmla="*/ 5096933 h 5096933"/>
                <a:gd name="connsiteX4" fmla="*/ 0 w 1144677"/>
                <a:gd name="connsiteY4" fmla="*/ 576363 h 5096933"/>
                <a:gd name="connsiteX0" fmla="*/ 0 w 1152699"/>
                <a:gd name="connsiteY0" fmla="*/ 498827 h 5096933"/>
                <a:gd name="connsiteX1" fmla="*/ 1152699 w 1152699"/>
                <a:gd name="connsiteY1" fmla="*/ 0 h 5096933"/>
                <a:gd name="connsiteX2" fmla="*/ 1152699 w 1152699"/>
                <a:gd name="connsiteY2" fmla="*/ 5096933 h 5096933"/>
                <a:gd name="connsiteX3" fmla="*/ 10454 w 1152699"/>
                <a:gd name="connsiteY3" fmla="*/ 5096933 h 5096933"/>
                <a:gd name="connsiteX4" fmla="*/ 0 w 1152699"/>
                <a:gd name="connsiteY4" fmla="*/ 498827 h 509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699" h="5096933">
                  <a:moveTo>
                    <a:pt x="0" y="498827"/>
                  </a:moveTo>
                  <a:lnTo>
                    <a:pt x="1152699" y="0"/>
                  </a:lnTo>
                  <a:lnTo>
                    <a:pt x="1152699" y="5096933"/>
                  </a:lnTo>
                  <a:lnTo>
                    <a:pt x="10454" y="5096933"/>
                  </a:lnTo>
                  <a:cubicBezTo>
                    <a:pt x="9643" y="3590076"/>
                    <a:pt x="811" y="2005684"/>
                    <a:pt x="0" y="4988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D9F3C4-7AE6-CEA3-8D8D-14993A9F3F00}"/>
                </a:ext>
              </a:extLst>
            </p:cNvPr>
            <p:cNvSpPr/>
            <p:nvPr userDrawn="1"/>
          </p:nvSpPr>
          <p:spPr>
            <a:xfrm>
              <a:off x="11638746" y="770919"/>
              <a:ext cx="566108" cy="6087082"/>
            </a:xfrm>
            <a:custGeom>
              <a:avLst/>
              <a:gdLst>
                <a:gd name="connsiteX0" fmla="*/ 0 w 566108"/>
                <a:gd name="connsiteY0" fmla="*/ 0 h 6260115"/>
                <a:gd name="connsiteX1" fmla="*/ 566108 w 566108"/>
                <a:gd name="connsiteY1" fmla="*/ 0 h 6260115"/>
                <a:gd name="connsiteX2" fmla="*/ 566108 w 566108"/>
                <a:gd name="connsiteY2" fmla="*/ 6260115 h 6260115"/>
                <a:gd name="connsiteX3" fmla="*/ 0 w 566108"/>
                <a:gd name="connsiteY3" fmla="*/ 6260115 h 6260115"/>
                <a:gd name="connsiteX4" fmla="*/ 0 w 566108"/>
                <a:gd name="connsiteY4" fmla="*/ 0 h 6260115"/>
                <a:gd name="connsiteX0" fmla="*/ 55934 w 566108"/>
                <a:gd name="connsiteY0" fmla="*/ 403697 h 6260115"/>
                <a:gd name="connsiteX1" fmla="*/ 566108 w 566108"/>
                <a:gd name="connsiteY1" fmla="*/ 0 h 6260115"/>
                <a:gd name="connsiteX2" fmla="*/ 566108 w 566108"/>
                <a:gd name="connsiteY2" fmla="*/ 6260115 h 6260115"/>
                <a:gd name="connsiteX3" fmla="*/ 0 w 566108"/>
                <a:gd name="connsiteY3" fmla="*/ 6260115 h 6260115"/>
                <a:gd name="connsiteX4" fmla="*/ 55934 w 566108"/>
                <a:gd name="connsiteY4" fmla="*/ 403697 h 6260115"/>
                <a:gd name="connsiteX0" fmla="*/ 55934 w 566108"/>
                <a:gd name="connsiteY0" fmla="*/ 403697 h 6260115"/>
                <a:gd name="connsiteX1" fmla="*/ 566108 w 566108"/>
                <a:gd name="connsiteY1" fmla="*/ 0 h 6260115"/>
                <a:gd name="connsiteX2" fmla="*/ 566108 w 566108"/>
                <a:gd name="connsiteY2" fmla="*/ 6260115 h 6260115"/>
                <a:gd name="connsiteX3" fmla="*/ 0 w 566108"/>
                <a:gd name="connsiteY3" fmla="*/ 6260115 h 6260115"/>
                <a:gd name="connsiteX4" fmla="*/ 55934 w 566108"/>
                <a:gd name="connsiteY4" fmla="*/ 403697 h 626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08" h="6260115">
                  <a:moveTo>
                    <a:pt x="55934" y="403697"/>
                  </a:moveTo>
                  <a:lnTo>
                    <a:pt x="566108" y="0"/>
                  </a:lnTo>
                  <a:lnTo>
                    <a:pt x="566108" y="6260115"/>
                  </a:lnTo>
                  <a:lnTo>
                    <a:pt x="0" y="6260115"/>
                  </a:lnTo>
                  <a:lnTo>
                    <a:pt x="55934" y="4036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E53B35-CFD9-3B4F-9886-FB078F924B97}"/>
                </a:ext>
              </a:extLst>
            </p:cNvPr>
            <p:cNvSpPr/>
            <p:nvPr userDrawn="1"/>
          </p:nvSpPr>
          <p:spPr>
            <a:xfrm>
              <a:off x="0" y="6239435"/>
              <a:ext cx="12192000" cy="62978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10320-9DBB-46C2-AF95-BB7078888618}"/>
              </a:ext>
            </a:extLst>
          </p:cNvPr>
          <p:cNvSpPr/>
          <p:nvPr userDrawn="1"/>
        </p:nvSpPr>
        <p:spPr>
          <a:xfrm>
            <a:off x="174000" y="189000"/>
            <a:ext cx="11844000" cy="64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327" y="1207801"/>
            <a:ext cx="10912842" cy="9023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54" y="2121378"/>
            <a:ext cx="10933896" cy="38984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7CB1E3-4D5F-44C5-87D7-C6F42468478A}" type="datetimeFigureOut">
              <a:rPr lang="en-SG" smtClean="0"/>
              <a:t>25/7/2023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4150" y="5434290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2CB891-1FDC-4576-9244-F73A797D99EF}" type="slidenum">
              <a:rPr lang="en-SG" smtClean="0"/>
              <a:pPr/>
              <a:t>‹#›</a:t>
            </a:fld>
            <a:endParaRPr lang="en-SG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1445C-9BD4-E8C7-23D5-40D16C538190}"/>
              </a:ext>
            </a:extLst>
          </p:cNvPr>
          <p:cNvGrpSpPr/>
          <p:nvPr userDrawn="1"/>
        </p:nvGrpSpPr>
        <p:grpSpPr>
          <a:xfrm>
            <a:off x="4343400" y="397027"/>
            <a:ext cx="7117426" cy="597605"/>
            <a:chOff x="4343400" y="450192"/>
            <a:chExt cx="7117426" cy="597605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DE83778F-1EA8-ACFE-F0D2-E674E8D7E1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2574" y="450192"/>
              <a:ext cx="658252" cy="597605"/>
            </a:xfrm>
            <a:prstGeom prst="rect">
              <a:avLst/>
            </a:prstGeom>
          </p:spPr>
        </p:pic>
        <p:pic>
          <p:nvPicPr>
            <p:cNvPr id="18" name="Picture 17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399A85D3-8561-CFF5-B21D-BD6AADA55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74301"/>
              <a:ext cx="452455" cy="549386"/>
            </a:xfrm>
            <a:prstGeom prst="rect">
              <a:avLst/>
            </a:prstGeom>
          </p:spPr>
        </p:pic>
        <p:pic>
          <p:nvPicPr>
            <p:cNvPr id="19" name="Picture 18" descr="A red and white logo&#10;&#10;Description automatically generated">
              <a:extLst>
                <a:ext uri="{FF2B5EF4-FFF2-40B4-BE49-F238E27FC236}">
                  <a16:creationId xmlns:a16="http://schemas.microsoft.com/office/drawing/2014/main" id="{1E81601B-A6C1-D041-A115-59BF971BC2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378" y="478773"/>
              <a:ext cx="1560138" cy="540443"/>
            </a:xfrm>
            <a:prstGeom prst="rect">
              <a:avLst/>
            </a:prstGeom>
          </p:spPr>
        </p:pic>
        <p:pic>
          <p:nvPicPr>
            <p:cNvPr id="20" name="Picture 19" descr="A logo for a company&#10;&#10;Description automatically generated">
              <a:extLst>
                <a:ext uri="{FF2B5EF4-FFF2-40B4-BE49-F238E27FC236}">
                  <a16:creationId xmlns:a16="http://schemas.microsoft.com/office/drawing/2014/main" id="{C7FB0F32-204D-C862-0762-1AAC81FB2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039" y="476549"/>
              <a:ext cx="937105" cy="544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1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none" baseline="0">
          <a:ln w="3175" cmpd="sng"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Meiryo UI" panose="020B0604030504040204" pitchFamily="34" charset="-128"/>
          <a:ea typeface="Meiryo UI" panose="020B0604030504040204" pitchFamily="34" charset="-128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b="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>
              <a:lumMod val="95000"/>
              <a:lumOff val="5000"/>
            </a:schemeClr>
          </a:solidFill>
          <a:effectLst/>
          <a:latin typeface="Meiryo" panose="020B0604030504040204" pitchFamily="34" charset="-128"/>
          <a:ea typeface="Meiryo" panose="020B0604030504040204" pitchFamily="3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FA01B-7907-7813-CB43-23C72ED4A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3A1F87-1B7F-1008-F109-C9938BE79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555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Team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E67AD-2E56-4BEA-88C3-B005CCEA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605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SG" dirty="0"/>
              <a:t>Executive </a:t>
            </a:r>
            <a:r>
              <a:rPr lang="en-US" dirty="0"/>
              <a:t>Summary </a:t>
            </a:r>
            <a:r>
              <a:rPr lang="en-US"/>
              <a:t>of Challenge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E67AD-2E56-4BEA-88C3-B005CCEA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5540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dirty="0"/>
              <a:t>How To … </a:t>
            </a:r>
            <a:r>
              <a:rPr lang="en-SG" sz="1200" b="0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SG" sz="1200" b="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 </a:t>
            </a:r>
            <a:r>
              <a:rPr lang="en-SG" sz="1200" b="0" dirty="0">
                <a:solidFill>
                  <a:srgbClr val="FF0000"/>
                </a:solidFill>
                <a:latin typeface="Arial Narrow" panose="020B0606020202030204" pitchFamily="34" charset="0"/>
              </a:rPr>
              <a:t>Please complete the title here)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0EDDF-7CEA-4D16-F2C7-24D9838A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924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SG" dirty="0"/>
              <a:t>The Game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E67AD-2E56-4BEA-88C3-B005CCEA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505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AE13-D351-4014-A230-69D2E562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Applying Knowledge Gained to The Real World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E67AD-2E56-4BEA-88C3-B005CCEA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102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2EE4-421E-8BA0-D580-320E8EDD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Experiences in Using AI Tools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04EF3-FC10-7DBD-E989-28A6EA672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4090479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795</TotalTime>
  <Words>519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Meiryo</vt:lpstr>
      <vt:lpstr>Meiryo UI</vt:lpstr>
      <vt:lpstr>Arial Narrow</vt:lpstr>
      <vt:lpstr>Calibri</vt:lpstr>
      <vt:lpstr>Century Gothic</vt:lpstr>
      <vt:lpstr>Courier New</vt:lpstr>
      <vt:lpstr>Symbol</vt:lpstr>
      <vt:lpstr>Wingdings 3</vt:lpstr>
      <vt:lpstr>Slice</vt:lpstr>
      <vt:lpstr>PowerPoint Presentation</vt:lpstr>
      <vt:lpstr>My Team</vt:lpstr>
      <vt:lpstr>Executive Summary of Challenge</vt:lpstr>
      <vt:lpstr>How To … ( Please complete the title here)</vt:lpstr>
      <vt:lpstr>The Game</vt:lpstr>
      <vt:lpstr>Applying Knowledge Gained to The Real World</vt:lpstr>
      <vt:lpstr>Share Your Experiences in Using AI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 Jiayao</dc:creator>
  <cp:lastModifiedBy>J Shen</cp:lastModifiedBy>
  <cp:revision>70</cp:revision>
  <cp:lastPrinted>2022-04-04T07:08:58Z</cp:lastPrinted>
  <dcterms:created xsi:type="dcterms:W3CDTF">2020-09-13T16:42:25Z</dcterms:created>
  <dcterms:modified xsi:type="dcterms:W3CDTF">2023-07-25T01:56:47Z</dcterms:modified>
</cp:coreProperties>
</file>